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2192000" cy="6858000"/>
  <p:notesSz cx="6858000" cy="9144000"/>
  <p:embeddedFontLst>
    <p:embeddedFont>
      <p:font typeface="Akaya Kanadaka" panose="02010502080401010103" pitchFamily="2" charset="77"/>
      <p:regular r:id="rId29"/>
      <p:bold r:id="rId30"/>
      <p:italic r:id="rId31"/>
      <p:boldItalic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EYqcuhQvdIh6FCIwduUHv0egz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66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caa6eec90c_0_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1caa6eec90c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caa6eec90c_0_2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1caa6eec90c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6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26"/>
          <p:cNvSpPr txBox="1">
            <a:spLocks noGrp="1"/>
          </p:cNvSpPr>
          <p:nvPr>
            <p:ph type="body" idx="1"/>
          </p:nvPr>
        </p:nvSpPr>
        <p:spPr>
          <a:xfrm>
            <a:off x="1524000" y="3602037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1pPr>
            <a:lvl2pPr marL="914400" lvl="1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2pPr>
            <a:lvl3pPr marL="1371600" lvl="2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3pPr>
            <a:lvl4pPr marL="1828800" lvl="3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4pPr>
            <a:lvl5pPr marL="2286000" lvl="4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" name="Google Shape;12;p26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Calibri"/>
              <a:buNone/>
              <a:defRPr sz="60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7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Calibri"/>
              <a:buNone/>
              <a:defRPr sz="2400">
                <a:solidFill>
                  <a:srgbClr val="888888"/>
                </a:solidFill>
              </a:defRPr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6" name="Google Shape;16;p27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8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9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2pPr>
            <a:lvl3pPr marL="13716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Calibri"/>
              <a:buNone/>
              <a:defRPr sz="2400" b="1"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9"/>
          <p:cNvSpPr txBox="1">
            <a:spLocks noGrp="1"/>
          </p:cNvSpPr>
          <p:nvPr>
            <p:ph type="body" idx="2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29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0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1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>
  <p:cSld name="Content with Caption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32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1pPr>
            <a:lvl2pPr marL="914400" lvl="1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2pPr>
            <a:lvl3pPr marL="1371600" lvl="2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3pPr>
            <a:lvl4pPr marL="1828800" lvl="3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4pPr>
            <a:lvl5pPr marL="2286000" lvl="4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3200"/>
              <a:buChar char="•"/>
              <a:defRPr sz="3200"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2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32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>
  <p:cSld name="Picture with Ca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3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Calibri"/>
              <a:buNone/>
              <a:defRPr sz="3200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p33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2pPr>
            <a:lvl3pPr marL="1371600" lvl="2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3pPr>
            <a:lvl4pPr marL="1828800" lvl="3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4pPr>
            <a:lvl5pPr marL="2286000" lvl="4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  <a:defRPr sz="1600"/>
            </a:lvl5pPr>
            <a:lvl6pPr marL="2743200" lvl="5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33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1pPr>
            <a:lvl2pPr marL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2pPr>
            <a:lvl3pPr marL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3pPr>
            <a:lvl4pPr marL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4pPr>
            <a:lvl5pPr marL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5pPr>
            <a:lvl6pPr marL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6pPr>
            <a:lvl7pPr marL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7pPr>
            <a:lvl8pPr marL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8pPr>
            <a:lvl9pPr marL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5"/>
          <p:cNvSpPr txBox="1">
            <a:spLocks noGrp="1"/>
          </p:cNvSpPr>
          <p:nvPr>
            <p:ph type="sldNum" idx="12"/>
          </p:nvPr>
        </p:nvSpPr>
        <p:spPr>
          <a:xfrm>
            <a:off x="11095176" y="6414760"/>
            <a:ext cx="258600" cy="2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jHd8aQaiuYZ78pqG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"/>
          <p:cNvSpPr/>
          <p:nvPr/>
        </p:nvSpPr>
        <p:spPr>
          <a:xfrm>
            <a:off x="0" y="19878"/>
            <a:ext cx="12192000" cy="6858000"/>
          </a:xfrm>
          <a:prstGeom prst="rect">
            <a:avLst/>
          </a:prstGeom>
          <a:solidFill>
            <a:srgbClr val="E7E6E6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1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"/>
          <p:cNvSpPr/>
          <p:nvPr/>
        </p:nvSpPr>
        <p:spPr>
          <a:xfrm rot="2700000">
            <a:off x="1571000" y="-338582"/>
            <a:ext cx="1635956" cy="16359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649"/>
                </a:moveTo>
                <a:lnTo>
                  <a:pt x="12649" y="0"/>
                </a:ln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1"/>
          <p:cNvSpPr/>
          <p:nvPr/>
        </p:nvSpPr>
        <p:spPr>
          <a:xfrm rot="2700000">
            <a:off x="10262923" y="1465780"/>
            <a:ext cx="1185709" cy="118570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"/>
          <p:cNvSpPr/>
          <p:nvPr/>
        </p:nvSpPr>
        <p:spPr>
          <a:xfrm rot="2700000">
            <a:off x="1769786" y="5439893"/>
            <a:ext cx="928468" cy="928468"/>
          </a:xfrm>
          <a:prstGeom prst="rect">
            <a:avLst/>
          </a:pr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52;p1"/>
          <p:cNvSpPr/>
          <p:nvPr/>
        </p:nvSpPr>
        <p:spPr>
          <a:xfrm rot="2700000">
            <a:off x="3401311" y="734310"/>
            <a:ext cx="5389380" cy="538938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4"/>
                </a:moveTo>
                <a:lnTo>
                  <a:pt x="2164" y="0"/>
                </a:lnTo>
                <a:lnTo>
                  <a:pt x="21600" y="0"/>
                </a:lnTo>
                <a:lnTo>
                  <a:pt x="21600" y="19393"/>
                </a:lnTo>
                <a:lnTo>
                  <a:pt x="19393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1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1"/>
          <p:cNvSpPr txBox="1">
            <a:spLocks noGrp="1"/>
          </p:cNvSpPr>
          <p:nvPr>
            <p:ph type="subTitle" idx="4294967295"/>
          </p:nvPr>
        </p:nvSpPr>
        <p:spPr>
          <a:xfrm>
            <a:off x="8832009" y="4314734"/>
            <a:ext cx="3288300" cy="18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727"/>
              <a:buFont typeface="Arial"/>
              <a:buNone/>
            </a:pPr>
            <a:r>
              <a:rPr lang="en-US" sz="1727" b="1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WD-2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1727"/>
              <a:buFont typeface="Arial"/>
              <a:buNone/>
            </a:pPr>
            <a:r>
              <a:rPr lang="en-US" sz="1727" b="0" i="0" u="none" strike="noStrike" cap="non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Ananya</a:t>
            </a: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20071A05E5</a:t>
            </a:r>
            <a:b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K. </a:t>
            </a:r>
            <a:r>
              <a:rPr lang="en-US" sz="1727" b="0" i="0" u="none" strike="noStrike" cap="non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Tejaswini</a:t>
            </a: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20071A1225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727"/>
              <a:buFont typeface="Arial"/>
              <a:buNone/>
            </a:pP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M. Harikesh– 20071A6629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727"/>
              <a:buFont typeface="Arial"/>
              <a:buNone/>
            </a:pP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N. Parthav– 20071A6637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1727"/>
              <a:buFont typeface="Arial"/>
              <a:buNone/>
            </a:pPr>
            <a:r>
              <a:rPr lang="en-US" sz="1727" b="0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S. Sana Siddiqa-20071A6650</a:t>
            </a:r>
            <a:endParaRPr/>
          </a:p>
        </p:txBody>
      </p:sp>
      <p:sp>
        <p:nvSpPr>
          <p:cNvPr id="55" name="Google Shape;55;p1"/>
          <p:cNvSpPr txBox="1">
            <a:spLocks noGrp="1"/>
          </p:cNvSpPr>
          <p:nvPr>
            <p:ph type="ctrTitle" idx="4294967295"/>
          </p:nvPr>
        </p:nvSpPr>
        <p:spPr>
          <a:xfrm>
            <a:off x="3204641" y="2353641"/>
            <a:ext cx="5782717" cy="2150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ts val="4000"/>
              <a:buFont typeface="Times New Roman"/>
              <a:buNone/>
            </a:pPr>
            <a:r>
              <a:rPr lang="en-US" sz="4000" b="1" i="0" u="none" strike="noStrike" cap="none">
                <a:solidFill>
                  <a:srgbClr val="08080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Payments System</a:t>
            </a:r>
            <a:endParaRPr/>
          </a:p>
        </p:txBody>
      </p:sp>
      <p:sp>
        <p:nvSpPr>
          <p:cNvPr id="56" name="Google Shape;56;p1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"/>
          <p:cNvSpPr/>
          <p:nvPr/>
        </p:nvSpPr>
        <p:spPr>
          <a:xfrm rot="2700000">
            <a:off x="9720058" y="5243545"/>
            <a:ext cx="959986" cy="959986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" name="Google Shape;58;p1" descr="Picture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400" y="225298"/>
            <a:ext cx="1025783" cy="115761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"/>
          <p:cNvSpPr txBox="1"/>
          <p:nvPr/>
        </p:nvSpPr>
        <p:spPr>
          <a:xfrm>
            <a:off x="231236" y="5572998"/>
            <a:ext cx="3902718" cy="62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Centre for Presencing &amp; Design Thinking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VNRVJIET </a:t>
            </a:r>
            <a:endParaRPr/>
          </a:p>
        </p:txBody>
      </p:sp>
      <p:sp>
        <p:nvSpPr>
          <p:cNvPr id="60" name="Google Shape;60;p1"/>
          <p:cNvSpPr txBox="1"/>
          <p:nvPr/>
        </p:nvSpPr>
        <p:spPr>
          <a:xfrm>
            <a:off x="8832004" y="6162702"/>
            <a:ext cx="2365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Project Mentor-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J.Sravanthi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 txBox="1">
            <a:spLocks noGrp="1"/>
          </p:cNvSpPr>
          <p:nvPr>
            <p:ph type="title"/>
          </p:nvPr>
        </p:nvSpPr>
        <p:spPr>
          <a:xfrm>
            <a:off x="838200" y="530309"/>
            <a:ext cx="1051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Experience Cycle</a:t>
            </a:r>
            <a:endParaRPr/>
          </a:p>
        </p:txBody>
      </p:sp>
      <p:sp>
        <p:nvSpPr>
          <p:cNvPr id="164" name="Google Shape;164;p8"/>
          <p:cNvSpPr txBox="1">
            <a:spLocks noGrp="1"/>
          </p:cNvSpPr>
          <p:nvPr>
            <p:ph type="body" idx="1"/>
          </p:nvPr>
        </p:nvSpPr>
        <p:spPr>
          <a:xfrm>
            <a:off x="838200" y="1400175"/>
            <a:ext cx="10778412" cy="5329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187452" lvl="0" indent="-187452" algn="just" rtl="0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➢"/>
            </a:pPr>
            <a:r>
              <a:rPr lang="en-US" sz="2200"/>
              <a:t> Pain Points Address</a:t>
            </a:r>
            <a:endParaRPr/>
          </a:p>
          <a:p>
            <a:pPr marL="374903" lvl="1" indent="0" algn="just" rtl="0">
              <a:lnSpc>
                <a:spcPct val="72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1"/>
              <a:t>Students</a:t>
            </a:r>
            <a:r>
              <a:rPr lang="en-US" sz="2200"/>
              <a:t>:</a:t>
            </a:r>
            <a:endParaRPr sz="2200"/>
          </a:p>
          <a:p>
            <a:pPr marL="0" lvl="1" indent="317500" algn="just" rtl="0">
              <a:lnSpc>
                <a:spcPct val="72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face some problems during the payments for their food orders.</a:t>
            </a:r>
            <a:endParaRPr/>
          </a:p>
          <a:p>
            <a:pPr marL="0" lvl="1" indent="317500" algn="just" rtl="0">
              <a:lnSpc>
                <a:spcPct val="7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application tries to solve these problems by allowing the students to make </a:t>
            </a:r>
            <a:endParaRPr sz="2200"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457200" algn="just" rtl="0">
              <a:lnSpc>
                <a:spcPct val="72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offline payments.</a:t>
            </a:r>
            <a:endParaRPr sz="2200" b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/>
              <a:t>     </a:t>
            </a:r>
            <a:r>
              <a:rPr lang="en-US" sz="2200" b="1">
                <a:latin typeface="Times New Roman"/>
                <a:ea typeface="Times New Roman"/>
                <a:cs typeface="Times New Roman"/>
                <a:sym typeface="Times New Roman"/>
              </a:rPr>
              <a:t>Vendors:</a:t>
            </a:r>
            <a:endParaRPr/>
          </a:p>
          <a:p>
            <a:pPr marL="742950" lvl="0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helps in easy analysis of their order history and transactions.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  Vendors can’t have the list of the items ordered by the students for the amount </a:t>
            </a:r>
            <a:endParaRPr sz="2200"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t</a:t>
            </a: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hey received through the UPI.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   This application can be an answer to such problems as we will have the order </a:t>
            </a:r>
            <a:endParaRPr sz="2200" b="0" i="0" u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>
                <a:latin typeface="Times New Roman"/>
                <a:ea typeface="Times New Roman"/>
                <a:cs typeface="Times New Roman"/>
                <a:sym typeface="Times New Roman"/>
              </a:rPr>
              <a:t>      </a:t>
            </a: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history for each transaction.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Noto Sans Symbols"/>
              <a:buChar char="⮚"/>
            </a:pPr>
            <a:r>
              <a:rPr lang="en-US" sz="2200" b="1">
                <a:latin typeface="Times New Roman"/>
                <a:ea typeface="Times New Roman"/>
                <a:cs typeface="Times New Roman"/>
                <a:sym typeface="Times New Roman"/>
              </a:rPr>
              <a:t>Gains Expected out of this solution </a:t>
            </a:r>
            <a:endParaRPr sz="22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42950" lvl="0" indent="-28575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Students can easily perform digital payments while offline. 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  Environment friendly as paper is not being wasted for generating bills.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just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</a:pPr>
            <a:r>
              <a:rPr lang="en-US" sz="2200" b="0" i="0" u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•   Vendors will be benefited due to these fast and easy transactions.</a:t>
            </a:r>
            <a:endParaRPr sz="2200"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br>
              <a:rPr lang="en-US" sz="1600"/>
            </a:br>
            <a:br>
              <a:rPr lang="en-US" sz="2200"/>
            </a:br>
            <a:endParaRPr sz="2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9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 txBox="1">
            <a:spLocks noGrp="1"/>
          </p:cNvSpPr>
          <p:nvPr>
            <p:ph type="title"/>
          </p:nvPr>
        </p:nvSpPr>
        <p:spPr>
          <a:xfrm>
            <a:off x="854475" y="636236"/>
            <a:ext cx="10515600" cy="631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Service Experience Cycle</a:t>
            </a:r>
            <a:endParaRPr/>
          </a:p>
        </p:txBody>
      </p:sp>
      <p:sp>
        <p:nvSpPr>
          <p:cNvPr id="173" name="Google Shape;173;p9"/>
          <p:cNvSpPr txBox="1"/>
          <p:nvPr/>
        </p:nvSpPr>
        <p:spPr>
          <a:xfrm>
            <a:off x="1794725" y="1597121"/>
            <a:ext cx="699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571500" marR="0" lvl="0" indent="-571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 Flow</a:t>
            </a:r>
            <a:endParaRPr/>
          </a:p>
        </p:txBody>
      </p:sp>
      <p:pic>
        <p:nvPicPr>
          <p:cNvPr id="174" name="Google Shape;174;p9" descr="Picture 6"/>
          <p:cNvPicPr preferRelativeResize="0"/>
          <p:nvPr/>
        </p:nvPicPr>
        <p:blipFill rotWithShape="1">
          <a:blip r:embed="rId3">
            <a:alphaModFix/>
          </a:blip>
          <a:srcRect l="16896" t="7885" r="4889" b="57810"/>
          <a:stretch/>
        </p:blipFill>
        <p:spPr>
          <a:xfrm>
            <a:off x="2049875" y="2120350"/>
            <a:ext cx="8325201" cy="4502577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9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0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0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0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0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0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0"/>
          <p:cNvSpPr txBox="1">
            <a:spLocks noGrp="1"/>
          </p:cNvSpPr>
          <p:nvPr>
            <p:ph type="title"/>
          </p:nvPr>
        </p:nvSpPr>
        <p:spPr>
          <a:xfrm>
            <a:off x="838200" y="724050"/>
            <a:ext cx="1051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Ideation Method Used</a:t>
            </a:r>
            <a:endParaRPr/>
          </a:p>
        </p:txBody>
      </p:sp>
      <p:sp>
        <p:nvSpPr>
          <p:cNvPr id="187" name="Google Shape;187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66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 b="1">
                <a:latin typeface="Times New Roman"/>
                <a:ea typeface="Times New Roman"/>
                <a:cs typeface="Times New Roman"/>
                <a:sym typeface="Times New Roman"/>
              </a:rPr>
              <a:t>Brainstorming</a:t>
            </a:r>
            <a:endParaRPr b="1"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initial ideation of solution was to build an application at the vendor side to take the orders.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This takes huge amount resources and possess high cost of implementation.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After brainstorming we made the ideation of using a QR Code to take orders.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All we need is a medium that carries our information to the machine.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This requirement is fulfilled by using a QR Code.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1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1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11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11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11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11"/>
          <p:cNvSpPr txBox="1">
            <a:spLocks noGrp="1"/>
          </p:cNvSpPr>
          <p:nvPr>
            <p:ph type="title"/>
          </p:nvPr>
        </p:nvSpPr>
        <p:spPr>
          <a:xfrm>
            <a:off x="838200" y="359569"/>
            <a:ext cx="10515600" cy="719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Solution Prototype </a:t>
            </a:r>
            <a:endParaRPr/>
          </a:p>
        </p:txBody>
      </p:sp>
      <p:grpSp>
        <p:nvGrpSpPr>
          <p:cNvPr id="198" name="Google Shape;198;p11" descr="Image"/>
          <p:cNvGrpSpPr/>
          <p:nvPr/>
        </p:nvGrpSpPr>
        <p:grpSpPr>
          <a:xfrm>
            <a:off x="5534859" y="1477394"/>
            <a:ext cx="3006561" cy="5004416"/>
            <a:chOff x="0" y="0"/>
            <a:chExt cx="2587625" cy="5626100"/>
          </a:xfrm>
        </p:grpSpPr>
        <p:pic>
          <p:nvPicPr>
            <p:cNvPr id="199" name="Google Shape;199;p11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11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1" name="Google Shape;201;p11"/>
          <p:cNvSpPr txBox="1"/>
          <p:nvPr/>
        </p:nvSpPr>
        <p:spPr>
          <a:xfrm>
            <a:off x="128098" y="2472618"/>
            <a:ext cx="7642200" cy="134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QR Generator App: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Home page: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2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2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2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2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1" name="Google Shape;211;p12" descr="Image"/>
          <p:cNvGrpSpPr/>
          <p:nvPr/>
        </p:nvGrpSpPr>
        <p:grpSpPr>
          <a:xfrm>
            <a:off x="4987098" y="886486"/>
            <a:ext cx="3035802" cy="4925651"/>
            <a:chOff x="0" y="0"/>
            <a:chExt cx="2587625" cy="5626100"/>
          </a:xfrm>
        </p:grpSpPr>
        <p:pic>
          <p:nvPicPr>
            <p:cNvPr id="212" name="Google Shape;212;p12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12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" name="Google Shape;214;p12"/>
          <p:cNvSpPr txBox="1"/>
          <p:nvPr/>
        </p:nvSpPr>
        <p:spPr>
          <a:xfrm>
            <a:off x="700086" y="3041513"/>
            <a:ext cx="611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Login Page:</a:t>
            </a:r>
            <a:endParaRPr sz="3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3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3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13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13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13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4" name="Google Shape;224;p13" descr="Image"/>
          <p:cNvGrpSpPr/>
          <p:nvPr/>
        </p:nvGrpSpPr>
        <p:grpSpPr>
          <a:xfrm>
            <a:off x="2893853" y="1225909"/>
            <a:ext cx="2817924" cy="4949843"/>
            <a:chOff x="0" y="0"/>
            <a:chExt cx="2587625" cy="5626100"/>
          </a:xfrm>
        </p:grpSpPr>
        <p:pic>
          <p:nvPicPr>
            <p:cNvPr id="225" name="Google Shape;225;p13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1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7" name="Google Shape;227;p13" descr="Image"/>
          <p:cNvGrpSpPr/>
          <p:nvPr/>
        </p:nvGrpSpPr>
        <p:grpSpPr>
          <a:xfrm>
            <a:off x="5966839" y="1177260"/>
            <a:ext cx="2587625" cy="5047174"/>
            <a:chOff x="0" y="0"/>
            <a:chExt cx="2587625" cy="5626100"/>
          </a:xfrm>
        </p:grpSpPr>
        <p:pic>
          <p:nvPicPr>
            <p:cNvPr id="228" name="Google Shape;228;p13" descr="Image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" name="Google Shape;229;p13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13"/>
          <p:cNvSpPr txBox="1"/>
          <p:nvPr/>
        </p:nvSpPr>
        <p:spPr>
          <a:xfrm>
            <a:off x="3429301" y="379977"/>
            <a:ext cx="6112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Stalls Page:</a:t>
            </a:r>
            <a:endParaRPr sz="3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4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14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14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14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4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0" name="Google Shape;240;p14" descr="Image"/>
          <p:cNvGrpSpPr/>
          <p:nvPr/>
        </p:nvGrpSpPr>
        <p:grpSpPr>
          <a:xfrm>
            <a:off x="4808493" y="857274"/>
            <a:ext cx="2587625" cy="5143451"/>
            <a:chOff x="0" y="0"/>
            <a:chExt cx="2587625" cy="5626100"/>
          </a:xfrm>
        </p:grpSpPr>
        <p:pic>
          <p:nvPicPr>
            <p:cNvPr id="241" name="Google Shape;241;p14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14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3" name="Google Shape;243;p14"/>
          <p:cNvSpPr txBox="1"/>
          <p:nvPr/>
        </p:nvSpPr>
        <p:spPr>
          <a:xfrm>
            <a:off x="238424" y="3121225"/>
            <a:ext cx="61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Order Food Page: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5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5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5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5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5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3" name="Google Shape;253;p15" descr="Image"/>
          <p:cNvGrpSpPr/>
          <p:nvPr/>
        </p:nvGrpSpPr>
        <p:grpSpPr>
          <a:xfrm>
            <a:off x="4802187" y="857250"/>
            <a:ext cx="2587625" cy="5143500"/>
            <a:chOff x="0" y="0"/>
            <a:chExt cx="2587625" cy="5626100"/>
          </a:xfrm>
        </p:grpSpPr>
        <p:pic>
          <p:nvPicPr>
            <p:cNvPr id="254" name="Google Shape;254;p1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5" name="Google Shape;255;p15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6" name="Google Shape;256;p15"/>
          <p:cNvSpPr txBox="1"/>
          <p:nvPr/>
        </p:nvSpPr>
        <p:spPr>
          <a:xfrm>
            <a:off x="635197" y="2900760"/>
            <a:ext cx="61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Enter Pin Page: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6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16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16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6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6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66" name="Google Shape;266;p16" descr="Image"/>
          <p:cNvGrpSpPr/>
          <p:nvPr/>
        </p:nvGrpSpPr>
        <p:grpSpPr>
          <a:xfrm>
            <a:off x="5366193" y="857312"/>
            <a:ext cx="2587625" cy="5143381"/>
            <a:chOff x="0" y="0"/>
            <a:chExt cx="2587625" cy="5626100"/>
          </a:xfrm>
        </p:grpSpPr>
        <p:pic>
          <p:nvPicPr>
            <p:cNvPr id="267" name="Google Shape;267;p16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0800" y="50800"/>
              <a:ext cx="2486025" cy="5524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6" descr="Imag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0" y="0"/>
              <a:ext cx="2587625" cy="56261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9" name="Google Shape;269;p16"/>
          <p:cNvSpPr txBox="1"/>
          <p:nvPr/>
        </p:nvSpPr>
        <p:spPr>
          <a:xfrm>
            <a:off x="614779" y="2988025"/>
            <a:ext cx="6112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Display Page: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7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7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7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7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7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9" name="Google Shape;279;p1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64463" y="1531880"/>
            <a:ext cx="8881256" cy="506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7"/>
          <p:cNvSpPr txBox="1"/>
          <p:nvPr/>
        </p:nvSpPr>
        <p:spPr>
          <a:xfrm>
            <a:off x="3039718" y="393090"/>
            <a:ext cx="61125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QR Scanner Module: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Scanner: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" name="Google Shape;66;p2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67;p2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" name="Google Shape;68;p2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2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2"/>
          <p:cNvSpPr txBox="1"/>
          <p:nvPr/>
        </p:nvSpPr>
        <p:spPr>
          <a:xfrm>
            <a:off x="750689" y="687791"/>
            <a:ext cx="10515600" cy="596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</a:t>
            </a:r>
            <a:endParaRPr/>
          </a:p>
        </p:txBody>
      </p:sp>
      <p:pic>
        <p:nvPicPr>
          <p:cNvPr id="71" name="Google Shape;71;p2" descr="Picture 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41843" y="1825625"/>
            <a:ext cx="4850158" cy="24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1753644" y="2099930"/>
            <a:ext cx="5588199" cy="1938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Times New Roman"/>
              <a:buNone/>
            </a:pPr>
            <a:r>
              <a:rPr lang="en-US" sz="2400" b="0" i="0" u="none" strike="noStrike" cap="non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lack of proper internet connectivity in our college (VNR VJIET) canteen makes it difficult to use UPI. There is a need for a platform through which digital payments can be made even when the user is offline.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8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8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8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8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8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1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4312" y="877591"/>
            <a:ext cx="9647386" cy="565996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18"/>
          <p:cNvSpPr txBox="1"/>
          <p:nvPr/>
        </p:nvSpPr>
        <p:spPr>
          <a:xfrm>
            <a:off x="1182293" y="405160"/>
            <a:ext cx="9647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Scanner Result (scanning QR for first time):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9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9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9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9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9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9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702" y="985329"/>
            <a:ext cx="9788596" cy="588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9"/>
          <p:cNvSpPr txBox="1"/>
          <p:nvPr/>
        </p:nvSpPr>
        <p:spPr>
          <a:xfrm>
            <a:off x="1293736" y="369761"/>
            <a:ext cx="9788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76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QR Scanner Result (scanning QR for second time):</a:t>
            </a:r>
            <a:endParaRPr sz="3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0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0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0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0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0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0"/>
          <p:cNvSpPr txBox="1"/>
          <p:nvPr/>
        </p:nvSpPr>
        <p:spPr>
          <a:xfrm>
            <a:off x="3161135" y="509852"/>
            <a:ext cx="5178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Times New Roman"/>
              <a:buNone/>
            </a:pPr>
            <a:r>
              <a:rPr lang="en-US" sz="3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Encoded Data in QR Code:</a:t>
            </a:r>
            <a:endParaRPr/>
          </a:p>
        </p:txBody>
      </p:sp>
      <p:sp>
        <p:nvSpPr>
          <p:cNvPr id="313" name="Google Shape;313;p20"/>
          <p:cNvSpPr txBox="1"/>
          <p:nvPr/>
        </p:nvSpPr>
        <p:spPr>
          <a:xfrm>
            <a:off x="3583073" y="1267467"/>
            <a:ext cx="4672212" cy="5632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{'userData’: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{'username': '20071A6629’,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'encryptedPassword': 'D,JG]?’},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'stallData': {'stallName': 'BombayChat’},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'metaData': {'generatedDay': '11/07/2022’,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'generatedTime': '10:15:32’},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'foodData': {'Pani Puri': 1,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	     'Ragada Chat': 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'Samosa Chat': 1,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'Pav Bhaji': 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'Masala Puri': 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'Bhel Puri': 0},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'foodPrices': {'Pani Puri': 20,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'Ragada Chat': 30,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'Samosa Chat': 30,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'Pav Bhaji': 60,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'Masala Puri': 30,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 'Bhel Puri': 30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       }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n-US" sz="18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1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1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1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1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1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1"/>
          <p:cNvSpPr txBox="1">
            <a:spLocks noGrp="1"/>
          </p:cNvSpPr>
          <p:nvPr>
            <p:ph type="title"/>
          </p:nvPr>
        </p:nvSpPr>
        <p:spPr>
          <a:xfrm>
            <a:off x="838200" y="444584"/>
            <a:ext cx="10515600" cy="819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Real-Win-Worth</a:t>
            </a:r>
            <a:endParaRPr/>
          </a:p>
        </p:txBody>
      </p:sp>
      <p:sp>
        <p:nvSpPr>
          <p:cNvPr id="324" name="Google Shape;324;p21"/>
          <p:cNvSpPr txBox="1">
            <a:spLocks noGrp="1"/>
          </p:cNvSpPr>
          <p:nvPr>
            <p:ph type="body" idx="1"/>
          </p:nvPr>
        </p:nvSpPr>
        <p:spPr>
          <a:xfrm>
            <a:off x="838200" y="1263734"/>
            <a:ext cx="10515600" cy="52513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-177800" algn="just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/>
              <a:t>Desirability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/>
              <a:t>The solution we offer is desirable because it solves the desired problem of making a payment even when the user is offline.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/>
              <a:t>This solution is very desirable in the domain we restricted ourselves to i.e., our college canteen.</a:t>
            </a:r>
            <a:endParaRPr/>
          </a:p>
          <a:p>
            <a:pPr marL="0" lvl="0" indent="-1778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/>
              <a:t>Viability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/>
              <a:t>Our solution is viable because it overcomes most of the problems faced by the students.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/>
              <a:t>The application built is viable for the users to use as it is built using latest available technologies.</a:t>
            </a:r>
            <a:endParaRPr/>
          </a:p>
          <a:p>
            <a:pPr marL="0" lvl="0" indent="-1778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/>
              <a:t>Feasibility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/>
              <a:t>We believe this solution is economically feasible.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2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2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2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2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2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2"/>
          <p:cNvSpPr txBox="1">
            <a:spLocks noGrp="1"/>
          </p:cNvSpPr>
          <p:nvPr>
            <p:ph type="body" idx="1"/>
          </p:nvPr>
        </p:nvSpPr>
        <p:spPr>
          <a:xfrm>
            <a:off x="1124575" y="202157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This solution is believed to be very sustainable.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This solution doesn’t harm environment in any means of its usage.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The application infrastructure can be reused by making necessary programmatical changes.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 the aspect of hardware equipment, it won’t wear out easily.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Changes can be made easily that increases its reusability.</a:t>
            </a:r>
            <a:endParaRPr/>
          </a:p>
        </p:txBody>
      </p:sp>
      <p:sp>
        <p:nvSpPr>
          <p:cNvPr id="335" name="Google Shape;335;p22"/>
          <p:cNvSpPr txBox="1">
            <a:spLocks noGrp="1"/>
          </p:cNvSpPr>
          <p:nvPr>
            <p:ph type="title"/>
          </p:nvPr>
        </p:nvSpPr>
        <p:spPr>
          <a:xfrm>
            <a:off x="838200" y="530309"/>
            <a:ext cx="105156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Design for Environment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23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" name="Google Shape;341;p23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23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23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23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23"/>
          <p:cNvSpPr txBox="1">
            <a:spLocks noGrp="1"/>
          </p:cNvSpPr>
          <p:nvPr>
            <p:ph type="body" idx="1"/>
          </p:nvPr>
        </p:nvSpPr>
        <p:spPr>
          <a:xfrm>
            <a:off x="838200" y="1344705"/>
            <a:ext cx="10515600" cy="5513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US" sz="4400" b="1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Ananya</a:t>
            </a:r>
            <a:r>
              <a:rPr lang="en-US" sz="44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US" sz="28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0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 w</a:t>
            </a:r>
            <a:r>
              <a:rPr lang="en-US" sz="4000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able to accept the diversity and learnt how to be more effective and collaborate better.Wo</a:t>
            </a:r>
            <a:r>
              <a:rPr lang="en-US" sz="40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rking on this project was satisfying as this is a problem that is often seen in our college.</a:t>
            </a:r>
            <a:endParaRPr sz="4000" i="0" u="none" strike="noStrike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US" sz="4400" b="1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Tejaswini</a:t>
            </a:r>
            <a:r>
              <a:rPr lang="en-US" sz="4400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ct val="100000"/>
              <a:buNone/>
            </a:pPr>
            <a:r>
              <a:rPr lang="en-US" sz="2800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000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was really interesting to work on this topic and I have learnt how beneficial QR payments are.</a:t>
            </a:r>
            <a:endParaRPr sz="4000" i="0" u="none" strike="noStrike">
              <a:solidFill>
                <a:srgbClr val="202124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4400" b="1">
                <a:latin typeface="Times New Roman"/>
                <a:ea typeface="Times New Roman"/>
                <a:cs typeface="Times New Roman"/>
                <a:sym typeface="Times New Roman"/>
              </a:rPr>
              <a:t>Harikesh: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Through this project I gained the satisfaction of working on a real life problem which I was empathetically related to.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4400" b="1">
                <a:latin typeface="Times New Roman"/>
                <a:ea typeface="Times New Roman"/>
                <a:cs typeface="Times New Roman"/>
                <a:sym typeface="Times New Roman"/>
              </a:rPr>
              <a:t>Parthav: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30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As a result of this project, I gained a deeper understanding of the online transactional issues students face at our college, and I am glad I was part of a team that proposed an efficient solution.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4400" b="1">
                <a:latin typeface="Times New Roman"/>
                <a:ea typeface="Times New Roman"/>
                <a:cs typeface="Times New Roman"/>
                <a:sym typeface="Times New Roman"/>
              </a:rPr>
              <a:t>Sana: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        </a:t>
            </a: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During this project, I had the chance to tackle the ongoing transactional problems caused by the weak internet connection at our college. Working as a team, we were able to devise a practical solution to fix these issues and improve the user experience.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None/>
            </a:pPr>
            <a:endParaRPr sz="4000"/>
          </a:p>
          <a:p>
            <a:pPr marL="457200" lvl="0" indent="-35941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0808"/>
              </a:buClr>
              <a:buSzPct val="100000"/>
              <a:buFont typeface="Arial"/>
              <a:buNone/>
            </a:pPr>
            <a:endParaRPr sz="2800"/>
          </a:p>
        </p:txBody>
      </p:sp>
      <p:sp>
        <p:nvSpPr>
          <p:cNvPr id="346" name="Google Shape;346;p23"/>
          <p:cNvSpPr txBox="1">
            <a:spLocks noGrp="1"/>
          </p:cNvSpPr>
          <p:nvPr>
            <p:ph type="title"/>
          </p:nvPr>
        </p:nvSpPr>
        <p:spPr>
          <a:xfrm>
            <a:off x="838200" y="365124"/>
            <a:ext cx="10515600" cy="704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 Experiences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4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4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4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4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4"/>
          <p:cNvSpPr txBox="1">
            <a:spLocks noGrp="1"/>
          </p:cNvSpPr>
          <p:nvPr>
            <p:ph type="title"/>
          </p:nvPr>
        </p:nvSpPr>
        <p:spPr>
          <a:xfrm>
            <a:off x="1293728" y="1813275"/>
            <a:ext cx="9144000" cy="23876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kaya Kanadaka"/>
              <a:buNone/>
            </a:pPr>
            <a:r>
              <a:rPr lang="en-US" sz="7000">
                <a:latin typeface="Akaya Kanadaka"/>
                <a:ea typeface="Akaya Kanadaka"/>
                <a:cs typeface="Akaya Kanadaka"/>
                <a:sym typeface="Akaya Kanadaka"/>
              </a:rPr>
              <a:t>Thank You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3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3"/>
          <p:cNvSpPr txBox="1">
            <a:spLocks noGrp="1"/>
          </p:cNvSpPr>
          <p:nvPr>
            <p:ph type="title"/>
          </p:nvPr>
        </p:nvSpPr>
        <p:spPr>
          <a:xfrm>
            <a:off x="838200" y="225902"/>
            <a:ext cx="10515600" cy="7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Empathy Tool Used-SURVEY </a:t>
            </a:r>
            <a:endParaRPr/>
          </a:p>
        </p:txBody>
      </p:sp>
      <p:sp>
        <p:nvSpPr>
          <p:cNvPr id="81" name="Google Shape;81;p3"/>
          <p:cNvSpPr txBox="1">
            <a:spLocks noGrp="1"/>
          </p:cNvSpPr>
          <p:nvPr>
            <p:ph type="body" idx="1"/>
          </p:nvPr>
        </p:nvSpPr>
        <p:spPr>
          <a:xfrm>
            <a:off x="838200" y="1276450"/>
            <a:ext cx="10515600" cy="5553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0" algn="just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We conducted a survey to understand students experience while ordering food at college canteen.</a:t>
            </a:r>
            <a:endParaRPr/>
          </a:p>
          <a:p>
            <a:pPr marL="0" lvl="0" indent="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/>
              </a:rPr>
              <a:t>https://forms.gle/jHd8aQaiuYZ78pqGA</a:t>
            </a:r>
            <a:endParaRPr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Questionnaire:</a:t>
            </a:r>
            <a:endParaRPr/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you ever faced difficulty in internet connectivity at college canteen?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Have you ever been in a situation where you have ordered your food and unable to make a UPI payment due to lack of internet?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If we provide you a service that enables you to make digital payments when you are offline. Do you think it's useful? (services are restricted to college)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It's good to carry money rather than having such a service.</a:t>
            </a:r>
            <a:endParaRPr/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Do you think this application can make your process of placing an order easy?</a:t>
            </a:r>
            <a:endParaRPr/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b="0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What features you would be expecting from this application?</a:t>
            </a:r>
            <a:endParaRPr/>
          </a:p>
          <a:p>
            <a:pPr marL="457200" lvl="4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202124"/>
              </a:buClr>
              <a:buSzPts val="2400"/>
              <a:buFont typeface="Arial"/>
              <a:buChar char="•"/>
            </a:pPr>
            <a:r>
              <a:rPr lang="en-US" b="0" i="0" u="none" strike="noStrike">
                <a:solidFill>
                  <a:srgbClr val="202124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User Persona (you can share any of your experience if you have ever came across a situation as described above)</a:t>
            </a:r>
            <a:endParaRPr/>
          </a:p>
          <a:p>
            <a:pPr marL="457200" lvl="4" indent="-3048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" name="Google Shape;82;p3"/>
          <p:cNvSpPr/>
          <p:nvPr/>
        </p:nvSpPr>
        <p:spPr>
          <a:xfrm rot="2700000">
            <a:off x="82778" y="-1386159"/>
            <a:ext cx="2424898" cy="36111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3"/>
          <p:cNvSpPr/>
          <p:nvPr/>
        </p:nvSpPr>
        <p:spPr>
          <a:xfrm rot="2700000">
            <a:off x="-29549" y="5198746"/>
            <a:ext cx="2444907" cy="236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 txBox="1">
            <a:spLocks noGrp="1"/>
          </p:cNvSpPr>
          <p:nvPr>
            <p:ph type="title"/>
          </p:nvPr>
        </p:nvSpPr>
        <p:spPr>
          <a:xfrm>
            <a:off x="838200" y="575552"/>
            <a:ext cx="10515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Responses from the survey</a:t>
            </a:r>
            <a:endParaRPr/>
          </a:p>
        </p:txBody>
      </p:sp>
      <p:pic>
        <p:nvPicPr>
          <p:cNvPr id="94" name="Google Shape;9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975" y="1323275"/>
            <a:ext cx="5734050" cy="265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4625" y="1323275"/>
            <a:ext cx="5734050" cy="286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4"/>
          <p:cNvPicPr preferRelativeResize="0"/>
          <p:nvPr/>
        </p:nvPicPr>
        <p:blipFill rotWithShape="1">
          <a:blip r:embed="rId5">
            <a:alphaModFix/>
          </a:blip>
          <a:srcRect t="-2820" b="2820"/>
          <a:stretch/>
        </p:blipFill>
        <p:spPr>
          <a:xfrm>
            <a:off x="3191425" y="3930800"/>
            <a:ext cx="5559425" cy="281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caa6eec90c_0_8"/>
          <p:cNvSpPr/>
          <p:nvPr/>
        </p:nvSpPr>
        <p:spPr>
          <a:xfrm rot="2700000">
            <a:off x="82778" y="-1386159"/>
            <a:ext cx="2424898" cy="36111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1caa6eec90c_0_8"/>
          <p:cNvSpPr/>
          <p:nvPr/>
        </p:nvSpPr>
        <p:spPr>
          <a:xfrm rot="2700000">
            <a:off x="9627996" y="-6584"/>
            <a:ext cx="4059393" cy="25480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g1caa6eec90c_0_8"/>
          <p:cNvSpPr/>
          <p:nvPr/>
        </p:nvSpPr>
        <p:spPr>
          <a:xfrm rot="2700000">
            <a:off x="-29549" y="5198746"/>
            <a:ext cx="2444907" cy="236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g1caa6eec90c_0_8"/>
          <p:cNvSpPr/>
          <p:nvPr/>
        </p:nvSpPr>
        <p:spPr>
          <a:xfrm rot="2700000">
            <a:off x="2700281" y="33283"/>
            <a:ext cx="6791441" cy="67914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g1caa6eec90c_0_8"/>
          <p:cNvSpPr/>
          <p:nvPr/>
        </p:nvSpPr>
        <p:spPr>
          <a:xfrm rot="2700000">
            <a:off x="9629813" y="5457574"/>
            <a:ext cx="2231765" cy="2568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g1caa6eec90c_0_8"/>
          <p:cNvSpPr txBox="1">
            <a:spLocks noGrp="1"/>
          </p:cNvSpPr>
          <p:nvPr>
            <p:ph type="title"/>
          </p:nvPr>
        </p:nvSpPr>
        <p:spPr>
          <a:xfrm>
            <a:off x="838200" y="575552"/>
            <a:ext cx="10515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Responses from the survey</a:t>
            </a:r>
            <a:endParaRPr/>
          </a:p>
        </p:txBody>
      </p:sp>
      <p:pic>
        <p:nvPicPr>
          <p:cNvPr id="107" name="Google Shape;107;g1caa6eec90c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150" y="1527000"/>
            <a:ext cx="5734050" cy="262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g1caa6eec90c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8000" y="3966600"/>
            <a:ext cx="57340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5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5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5"/>
          <p:cNvSpPr txBox="1">
            <a:spLocks noGrp="1"/>
          </p:cNvSpPr>
          <p:nvPr>
            <p:ph type="title"/>
          </p:nvPr>
        </p:nvSpPr>
        <p:spPr>
          <a:xfrm>
            <a:off x="838200" y="508877"/>
            <a:ext cx="10515600" cy="776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>
                <a:latin typeface="Times New Roman"/>
                <a:ea typeface="Times New Roman"/>
                <a:cs typeface="Times New Roman"/>
                <a:sym typeface="Times New Roman"/>
              </a:rPr>
              <a:t>User Requirements / Suggestions</a:t>
            </a:r>
            <a:endParaRPr/>
          </a:p>
        </p:txBody>
      </p:sp>
      <p:pic>
        <p:nvPicPr>
          <p:cNvPr id="119" name="Google Shape;119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8338" y="1348775"/>
            <a:ext cx="7115325" cy="416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caa6eec90c_0_28"/>
          <p:cNvSpPr/>
          <p:nvPr/>
        </p:nvSpPr>
        <p:spPr>
          <a:xfrm rot="2700000">
            <a:off x="82778" y="-1386159"/>
            <a:ext cx="2424898" cy="36111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caa6eec90c_0_28"/>
          <p:cNvSpPr/>
          <p:nvPr/>
        </p:nvSpPr>
        <p:spPr>
          <a:xfrm rot="2700000">
            <a:off x="9627996" y="-6584"/>
            <a:ext cx="4059393" cy="2548079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g1caa6eec90c_0_28"/>
          <p:cNvSpPr/>
          <p:nvPr/>
        </p:nvSpPr>
        <p:spPr>
          <a:xfrm rot="2700000">
            <a:off x="-29549" y="5198746"/>
            <a:ext cx="2444907" cy="2366095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g1caa6eec90c_0_28"/>
          <p:cNvSpPr/>
          <p:nvPr/>
        </p:nvSpPr>
        <p:spPr>
          <a:xfrm rot="2700000">
            <a:off x="2700281" y="33283"/>
            <a:ext cx="6791441" cy="679144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1caa6eec90c_0_28"/>
          <p:cNvSpPr/>
          <p:nvPr/>
        </p:nvSpPr>
        <p:spPr>
          <a:xfrm rot="2700000">
            <a:off x="9629813" y="5457574"/>
            <a:ext cx="2231765" cy="256885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caa6eec90c_0_28"/>
          <p:cNvSpPr txBox="1">
            <a:spLocks noGrp="1"/>
          </p:cNvSpPr>
          <p:nvPr>
            <p:ph type="title"/>
          </p:nvPr>
        </p:nvSpPr>
        <p:spPr>
          <a:xfrm>
            <a:off x="838200" y="508877"/>
            <a:ext cx="10515600" cy="7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dirty="0">
                <a:latin typeface="Times New Roman"/>
                <a:ea typeface="Times New Roman"/>
                <a:cs typeface="Times New Roman"/>
                <a:sym typeface="Times New Roman"/>
              </a:rPr>
              <a:t>User Persona</a:t>
            </a:r>
            <a:endParaRPr dirty="0"/>
          </a:p>
        </p:txBody>
      </p:sp>
      <p:pic>
        <p:nvPicPr>
          <p:cNvPr id="130" name="Google Shape;130;g1caa6eec90c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604" y="2022586"/>
            <a:ext cx="9202800" cy="281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6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title"/>
          </p:nvPr>
        </p:nvSpPr>
        <p:spPr>
          <a:xfrm>
            <a:off x="838200" y="519754"/>
            <a:ext cx="10515600" cy="747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 fontScale="9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 a persona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/>
          <a:p>
            <a:pPr marL="457200" lvl="0" indent="-457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/>
              <a:t>Students</a:t>
            </a:r>
            <a:r>
              <a:rPr lang="en-US" sz="2800"/>
              <a:t>: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All the students who ever faced trouble in making a payment may find this solution helpful. Students who faced the awkward situation of ordering food and being unable to pay through UPI can relate to this problem.</a:t>
            </a:r>
            <a:endParaRPr/>
          </a:p>
          <a:p>
            <a:pPr marL="457200" lvl="0" indent="-4572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 b="1"/>
              <a:t>Vendors:</a:t>
            </a:r>
            <a:endParaRPr/>
          </a:p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</a:pPr>
            <a:r>
              <a:rPr lang="en-US" sz="2800"/>
              <a:t>   It becomes easy for the vendors to handle the transactions and keep a note of the order history. This platform helps in the fast completion of the transactions.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/>
          <p:nvPr/>
        </p:nvSpPr>
        <p:spPr>
          <a:xfrm rot="2700000">
            <a:off x="82782" y="-1386168"/>
            <a:ext cx="2424873" cy="361119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4504"/>
                </a:moveTo>
                <a:lnTo>
                  <a:pt x="21600" y="0"/>
                </a:lnTo>
                <a:lnTo>
                  <a:pt x="21600" y="21600"/>
                </a:lnTo>
                <a:lnTo>
                  <a:pt x="10567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 rot="2700000">
            <a:off x="9627985" y="-6588"/>
            <a:ext cx="4059394" cy="2548111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12811"/>
                </a:moveTo>
                <a:lnTo>
                  <a:pt x="8042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/>
          <p:nvPr/>
        </p:nvSpPr>
        <p:spPr>
          <a:xfrm rot="2700000">
            <a:off x="-29557" y="5198743"/>
            <a:ext cx="2444908" cy="236611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5838"/>
                </a:lnTo>
                <a:lnTo>
                  <a:pt x="6346" y="21600"/>
                </a:lnTo>
                <a:lnTo>
                  <a:pt x="0" y="15042"/>
                </a:lnTo>
                <a:close/>
              </a:path>
            </a:pathLst>
          </a:custGeom>
          <a:solidFill>
            <a:schemeClr val="accent1">
              <a:alpha val="29803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7"/>
          <p:cNvSpPr/>
          <p:nvPr/>
        </p:nvSpPr>
        <p:spPr>
          <a:xfrm rot="2700000">
            <a:off x="2700283" y="33282"/>
            <a:ext cx="6791436" cy="6791437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5919" y="258"/>
                </a:moveTo>
                <a:lnTo>
                  <a:pt x="6177" y="0"/>
                </a:lnTo>
                <a:lnTo>
                  <a:pt x="21600" y="0"/>
                </a:lnTo>
                <a:lnTo>
                  <a:pt x="21600" y="15389"/>
                </a:lnTo>
                <a:lnTo>
                  <a:pt x="21342" y="15647"/>
                </a:lnTo>
                <a:lnTo>
                  <a:pt x="21342" y="258"/>
                </a:lnTo>
                <a:close/>
                <a:moveTo>
                  <a:pt x="0" y="6177"/>
                </a:moveTo>
                <a:lnTo>
                  <a:pt x="258" y="5919"/>
                </a:lnTo>
                <a:lnTo>
                  <a:pt x="258" y="21342"/>
                </a:lnTo>
                <a:lnTo>
                  <a:pt x="15647" y="21342"/>
                </a:lnTo>
                <a:lnTo>
                  <a:pt x="15389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7"/>
          <p:cNvSpPr/>
          <p:nvPr/>
        </p:nvSpPr>
        <p:spPr>
          <a:xfrm rot="2700000">
            <a:off x="9629822" y="5457590"/>
            <a:ext cx="2231795" cy="256881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18338" y="0"/>
                </a:lnTo>
                <a:lnTo>
                  <a:pt x="21600" y="2834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7"/>
          <p:cNvSpPr txBox="1">
            <a:spLocks noGrp="1"/>
          </p:cNvSpPr>
          <p:nvPr>
            <p:ph type="title"/>
          </p:nvPr>
        </p:nvSpPr>
        <p:spPr>
          <a:xfrm>
            <a:off x="838200" y="603946"/>
            <a:ext cx="10515600" cy="793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Times New Roman"/>
              <a:buNone/>
            </a:pPr>
            <a:r>
              <a:rPr lang="en-US" sz="4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Defining Insights</a:t>
            </a:r>
            <a:endParaRPr/>
          </a:p>
        </p:txBody>
      </p:sp>
      <p:sp>
        <p:nvSpPr>
          <p:cNvPr id="152" name="Google Shape;152;p7"/>
          <p:cNvSpPr txBox="1">
            <a:spLocks noGrp="1"/>
          </p:cNvSpPr>
          <p:nvPr>
            <p:ph type="body" idx="1"/>
          </p:nvPr>
        </p:nvSpPr>
        <p:spPr>
          <a:xfrm>
            <a:off x="1676400" y="16407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lvl="0" indent="-177800" algn="just" rtl="0">
              <a:lnSpc>
                <a:spcPct val="81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Primary Needs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Make digital payments while offline.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Secure and fast transactions through QR Code.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Interactive User Interface of application.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778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Secondary Needs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Pin encryption.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Ability to download generated QR Code.</a:t>
            </a:r>
            <a:endParaRPr sz="28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-1778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Char char="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Latent Needs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Generated QR should work for 5 mins.</a:t>
            </a:r>
            <a:endParaRPr/>
          </a:p>
          <a:p>
            <a:pPr marL="914400" lvl="1" indent="-457200" algn="just" rtl="0">
              <a:lnSpc>
                <a:spcPct val="81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800">
                <a:latin typeface="Times New Roman"/>
                <a:ea typeface="Times New Roman"/>
                <a:cs typeface="Times New Roman"/>
                <a:sym typeface="Times New Roman"/>
              </a:rPr>
              <a:t>QR can be used only once.</a:t>
            </a:r>
            <a:endParaRPr/>
          </a:p>
        </p:txBody>
      </p:sp>
      <p:pic>
        <p:nvPicPr>
          <p:cNvPr id="153" name="Google Shape;153;p7" descr="Picture 3"/>
          <p:cNvPicPr preferRelativeResize="0"/>
          <p:nvPr/>
        </p:nvPicPr>
        <p:blipFill rotWithShape="1">
          <a:blip r:embed="rId3">
            <a:alphaModFix/>
          </a:blip>
          <a:srcRect r="8"/>
          <a:stretch/>
        </p:blipFill>
        <p:spPr>
          <a:xfrm>
            <a:off x="9048448" y="2713269"/>
            <a:ext cx="2027238" cy="2206093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4835" y="0"/>
                  <a:pt x="0" y="4834"/>
                  <a:pt x="0" y="10798"/>
                </a:cubicBezTo>
                <a:cubicBezTo>
                  <a:pt x="0" y="16762"/>
                  <a:pt x="4835" y="21600"/>
                  <a:pt x="10800" y="21600"/>
                </a:cubicBezTo>
                <a:cubicBezTo>
                  <a:pt x="16765" y="21600"/>
                  <a:pt x="21600" y="16762"/>
                  <a:pt x="21600" y="10798"/>
                </a:cubicBezTo>
                <a:cubicBezTo>
                  <a:pt x="21600" y="4834"/>
                  <a:pt x="16765" y="0"/>
                  <a:pt x="10800" y="0"/>
                </a:cubicBezTo>
                <a:close/>
              </a:path>
            </a:pathLst>
          </a:custGeom>
          <a:noFill/>
          <a:ln w="63500" cap="rnd" cmpd="sng">
            <a:solidFill>
              <a:srgbClr val="333333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rotWithShape="0">
              <a:srgbClr val="000000">
                <a:alpha val="2196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1131</Words>
  <Application>Microsoft Macintosh PowerPoint</Application>
  <PresentationFormat>Widescreen</PresentationFormat>
  <Paragraphs>129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Akaya Kanadaka</vt:lpstr>
      <vt:lpstr>Times New Roman</vt:lpstr>
      <vt:lpstr>Noto Sans Symbols</vt:lpstr>
      <vt:lpstr>Times</vt:lpstr>
      <vt:lpstr>Calibri</vt:lpstr>
      <vt:lpstr>Office Theme</vt:lpstr>
      <vt:lpstr>QR Payments System</vt:lpstr>
      <vt:lpstr>PowerPoint Presentation</vt:lpstr>
      <vt:lpstr> Empathy Tool Used-SURVEY </vt:lpstr>
      <vt:lpstr>Responses from the survey</vt:lpstr>
      <vt:lpstr>Responses from the survey</vt:lpstr>
      <vt:lpstr>User Requirements / Suggestions</vt:lpstr>
      <vt:lpstr>User Persona</vt:lpstr>
      <vt:lpstr>Create a persona</vt:lpstr>
      <vt:lpstr>Defining Insights</vt:lpstr>
      <vt:lpstr>Service Experience Cycle</vt:lpstr>
      <vt:lpstr>Service Experience Cycle</vt:lpstr>
      <vt:lpstr>Ideation Method Used</vt:lpstr>
      <vt:lpstr>Solution Prototype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Real-Win-Worth</vt:lpstr>
      <vt:lpstr>Design for Environment</vt:lpstr>
      <vt:lpstr>Team Experiences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Payments System</dc:title>
  <cp:lastModifiedBy>MANCHALA HARIKESH 20071A6629</cp:lastModifiedBy>
  <cp:revision>1</cp:revision>
  <dcterms:modified xsi:type="dcterms:W3CDTF">2022-12-31T04:36:25Z</dcterms:modified>
</cp:coreProperties>
</file>